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2"/>
  </p:notesMasterIdLst>
  <p:sldIdLst>
    <p:sldId id="257" r:id="rId5"/>
    <p:sldId id="261" r:id="rId6"/>
    <p:sldId id="279" r:id="rId7"/>
    <p:sldId id="281" r:id="rId8"/>
    <p:sldId id="280" r:id="rId9"/>
    <p:sldId id="282" r:id="rId10"/>
    <p:sldId id="283" r:id="rId11"/>
  </p:sldIdLst>
  <p:sldSz cx="12193588" cy="6858000"/>
  <p:notesSz cx="6858000" cy="9144000"/>
  <p:defaultTextStyle>
    <a:defPPr>
      <a:defRPr lang="en-US"/>
    </a:defPPr>
    <a:lvl1pPr marL="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3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6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9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52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2CBD94"/>
    <a:srgbClr val="393F41"/>
    <a:srgbClr val="E73A1C"/>
    <a:srgbClr val="000000"/>
    <a:srgbClr val="2B2F32"/>
    <a:srgbClr val="324444"/>
    <a:srgbClr val="1A1E2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3070" autoAdjust="0"/>
    <p:restoredTop sz="94646"/>
  </p:normalViewPr>
  <p:slideViewPr>
    <p:cSldViewPr snapToGrid="0" snapToObjects="1">
      <p:cViewPr varScale="1">
        <p:scale>
          <a:sx n="70" d="100"/>
          <a:sy n="70" d="100"/>
        </p:scale>
        <p:origin x="-246" y="-108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A39FEF-71AC-4F97-A54E-4CD899F9E0A7}" type="datetimeFigureOut">
              <a:rPr lang="zh-CN" altLang="en-US" smtClean="0"/>
              <a:pPr/>
              <a:t>2015/11/5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CE384-9E47-4F6B-8F89-51B2DCCEBA4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5949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61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 smtClean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  <a:endParaRPr lang="zh-CN" altLang="en-US" sz="18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858045" y="841948"/>
            <a:ext cx="1336033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395623" y="841948"/>
            <a:ext cx="3612598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Century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Gothic</a:t>
            </a: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en-US" altLang="zh-CN" sz="1333" dirty="0" err="1" smtClean="0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>
              <a:lnSpc>
                <a:spcPct val="130000"/>
              </a:lnSpc>
            </a:pPr>
            <a:r>
              <a:rPr kumimoji="1"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r>
              <a:rPr lang="zh-CN" altLang="en-US" sz="1333" dirty="0" smtClean="0">
                <a:solidFill>
                  <a:prstClr val="white"/>
                </a:solidFill>
              </a:rPr>
              <a:t> 部分</a:t>
            </a:r>
            <a:r>
              <a:rPr lang="zh-CN" altLang="en-US" sz="1333" dirty="0">
                <a:solidFill>
                  <a:prstClr val="white"/>
                </a:solidFill>
              </a:rPr>
              <a:t>设计灵感与元素来源于网络</a:t>
            </a: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</a:t>
            </a:r>
            <a:r>
              <a:rPr lang="zh-CN" altLang="en-US" sz="1333">
                <a:solidFill>
                  <a:prstClr val="white"/>
                </a:solidFill>
              </a:rPr>
              <a:t>请</a:t>
            </a:r>
            <a:r>
              <a:rPr lang="zh-CN" altLang="en-US" sz="1333" smtClean="0">
                <a:solidFill>
                  <a:prstClr val="white"/>
                </a:solidFill>
              </a:rPr>
              <a:t>联系 </a:t>
            </a:r>
            <a:r>
              <a:rPr lang="zh-CN" altLang="en-US" sz="1333" smtClean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 smtClean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61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54806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4143155" y="4093452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67200" y="2862560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17881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756775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756775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756775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75677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756775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756775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628717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561812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6" r:id="rId8"/>
    <p:sldLayoutId id="2147493469" r:id="rId9"/>
    <p:sldLayoutId id="2147493470" r:id="rId10"/>
    <p:sldLayoutId id="2147493471" r:id="rId1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88" y="0"/>
            <a:ext cx="12192000" cy="6858000"/>
          </a:xfrm>
          <a:prstGeom prst="rect">
            <a:avLst/>
          </a:prstGeom>
          <a:solidFill>
            <a:srgbClr val="1A1E21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2CBD94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5222957" y="616081"/>
            <a:ext cx="1747677" cy="1747677"/>
          </a:xfrm>
          <a:prstGeom prst="ellipse">
            <a:avLst/>
          </a:prstGeom>
          <a:noFill/>
          <a:ln w="63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 dirty="0" smtClean="0">
                <a:solidFill>
                  <a:srgbClr val="FFFFFF"/>
                </a:solidFill>
              </a:rPr>
              <a:t>GROUP ONE</a:t>
            </a:r>
            <a:endParaRPr kumimoji="1" lang="zh-CN" altLang="en-US" sz="2000" dirty="0">
              <a:solidFill>
                <a:srgbClr val="FFFFFF"/>
              </a:solidFill>
            </a:endParaRPr>
          </a:p>
        </p:txBody>
      </p:sp>
      <p:cxnSp>
        <p:nvCxnSpPr>
          <p:cNvPr id="6" name="直线连接符 5"/>
          <p:cNvCxnSpPr/>
          <p:nvPr/>
        </p:nvCxnSpPr>
        <p:spPr>
          <a:xfrm flipH="1">
            <a:off x="1344187" y="3205065"/>
            <a:ext cx="1525312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 flipH="1">
            <a:off x="9271903" y="3212323"/>
            <a:ext cx="1525312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550022" y="5120271"/>
            <a:ext cx="10935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600" dirty="0" smtClean="0">
                <a:solidFill>
                  <a:schemeClr val="bg1"/>
                </a:solidFill>
              </a:rPr>
              <a:t>2015.9.24</a:t>
            </a:r>
            <a:endParaRPr kumimoji="1"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6922" y="2858380"/>
            <a:ext cx="4277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上山观测注意事项</a:t>
            </a:r>
            <a:endParaRPr lang="zh-CN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50022" y="5663381"/>
            <a:ext cx="1420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天协学术部</a:t>
            </a:r>
            <a:endParaRPr lang="zh-CN" altLang="en-US" sz="1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6537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 flipV="1">
            <a:off x="6334578" y="820909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58201" y="41776"/>
            <a:ext cx="1047082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>
                <a:solidFill>
                  <a:schemeClr val="bg1">
                    <a:lumMod val="65000"/>
                  </a:schemeClr>
                </a:solidFill>
              </a:rPr>
              <a:t>CONTENTS</a:t>
            </a:r>
          </a:p>
          <a:p>
            <a:pPr algn="ctr">
              <a:lnSpc>
                <a:spcPct val="130000"/>
              </a:lnSpc>
            </a:pPr>
            <a:r>
              <a:rPr kumimoji="1" lang="zh-CN" altLang="en-US" sz="1333" dirty="0">
                <a:solidFill>
                  <a:schemeClr val="bg1">
                    <a:lumMod val="65000"/>
                  </a:schemeClr>
                </a:solidFill>
              </a:rPr>
              <a:t>目录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6142018" y="45242"/>
            <a:ext cx="1003800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>
                <a:solidFill>
                  <a:srgbClr val="FFFFFF"/>
                </a:solidFill>
              </a:rPr>
              <a:t>PART</a:t>
            </a:r>
            <a:r>
              <a:rPr kumimoji="1" lang="zh-CN" altLang="en-US" sz="1333" dirty="0">
                <a:solidFill>
                  <a:srgbClr val="FFFFFF"/>
                </a:solidFill>
              </a:rPr>
              <a:t> </a:t>
            </a:r>
            <a:r>
              <a:rPr kumimoji="1" lang="en-US" altLang="zh-CN" sz="1333" dirty="0" smtClean="0">
                <a:solidFill>
                  <a:srgbClr val="FFFFFF"/>
                </a:solidFill>
              </a:rPr>
              <a:t>ONE</a:t>
            </a:r>
          </a:p>
          <a:p>
            <a:pPr algn="ctr">
              <a:lnSpc>
                <a:spcPct val="130000"/>
              </a:lnSpc>
            </a:pPr>
            <a:r>
              <a:rPr kumimoji="1" lang="zh-CN" altLang="en-US" sz="1333" dirty="0" smtClean="0">
                <a:solidFill>
                  <a:srgbClr val="FFFFFF"/>
                </a:solidFill>
              </a:rPr>
              <a:t>保暖</a:t>
            </a:r>
            <a:endParaRPr kumimoji="1" lang="en-US" altLang="zh-CN" sz="1333" dirty="0">
              <a:solidFill>
                <a:srgbClr val="FFFFFF"/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586582" y="63775"/>
            <a:ext cx="1021433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>
                <a:solidFill>
                  <a:srgbClr val="A6A6A6"/>
                </a:solidFill>
              </a:rPr>
              <a:t>PART</a:t>
            </a:r>
            <a:r>
              <a:rPr kumimoji="1" lang="zh-CN" altLang="en-US" sz="1333" dirty="0">
                <a:solidFill>
                  <a:srgbClr val="A6A6A6"/>
                </a:solidFill>
              </a:rPr>
              <a:t> </a:t>
            </a:r>
            <a:r>
              <a:rPr kumimoji="1" lang="en-US" altLang="zh-CN" sz="1333" dirty="0" smtClean="0">
                <a:solidFill>
                  <a:srgbClr val="A6A6A6"/>
                </a:solidFill>
              </a:rPr>
              <a:t>TWO</a:t>
            </a:r>
          </a:p>
          <a:p>
            <a:pPr algn="ctr">
              <a:lnSpc>
                <a:spcPct val="130000"/>
              </a:lnSpc>
            </a:pPr>
            <a:r>
              <a:rPr kumimoji="1" lang="zh-CN" altLang="en-US" sz="1333" dirty="0" smtClean="0">
                <a:solidFill>
                  <a:srgbClr val="A6A6A6"/>
                </a:solidFill>
              </a:rPr>
              <a:t>安全</a:t>
            </a:r>
            <a:endParaRPr kumimoji="1" lang="en-US" altLang="zh-CN" sz="1333" dirty="0">
              <a:solidFill>
                <a:srgbClr val="A6A6A6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942340" y="63775"/>
            <a:ext cx="1112804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>
                <a:solidFill>
                  <a:srgbClr val="A6A6A6"/>
                </a:solidFill>
              </a:rPr>
              <a:t>PART</a:t>
            </a:r>
            <a:r>
              <a:rPr kumimoji="1" lang="zh-CN" altLang="en-US" sz="1333" dirty="0">
                <a:solidFill>
                  <a:srgbClr val="A6A6A6"/>
                </a:solidFill>
              </a:rPr>
              <a:t> </a:t>
            </a:r>
            <a:r>
              <a:rPr kumimoji="1" lang="en-US" altLang="zh-CN" sz="1333" dirty="0" smtClean="0">
                <a:solidFill>
                  <a:srgbClr val="A6A6A6"/>
                </a:solidFill>
              </a:rPr>
              <a:t>THREE</a:t>
            </a:r>
          </a:p>
          <a:p>
            <a:pPr algn="ctr">
              <a:lnSpc>
                <a:spcPct val="130000"/>
              </a:lnSpc>
            </a:pPr>
            <a:r>
              <a:rPr kumimoji="1" lang="zh-CN" altLang="en-US" sz="1333" dirty="0" smtClean="0">
                <a:solidFill>
                  <a:srgbClr val="A6A6A6"/>
                </a:solidFill>
              </a:rPr>
              <a:t>帐篷搭建</a:t>
            </a:r>
            <a:endParaRPr kumimoji="1" lang="en-US" altLang="zh-CN" sz="1333" dirty="0">
              <a:solidFill>
                <a:srgbClr val="A6A6A6"/>
              </a:solidFill>
            </a:endParaRPr>
          </a:p>
        </p:txBody>
      </p:sp>
      <p:pic>
        <p:nvPicPr>
          <p:cNvPr id="10" name="图片 9" descr="bc305bae403711788215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84" y="1342103"/>
            <a:ext cx="2823177" cy="42748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47866" y="1612715"/>
            <a:ext cx="747743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1.</a:t>
            </a:r>
            <a:r>
              <a:rPr lang="zh-CN" alt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保暖</a:t>
            </a:r>
            <a:r>
              <a:rPr lang="zh-CN" alt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（半夜山上温度会低至零下）</a:t>
            </a:r>
            <a:endParaRPr lang="en-US" altLang="zh-CN" sz="3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en-US" altLang="zh-CN" sz="4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带好厚</a:t>
            </a: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衣服</a:t>
            </a:r>
            <a:endParaRPr lang="en-US" altLang="zh-CN" sz="3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en-US" altLang="zh-CN" sz="3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暖宝宝、手套（能带最好）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2908276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4"/>
          <p:cNvSpPr txBox="1"/>
          <p:nvPr/>
        </p:nvSpPr>
        <p:spPr>
          <a:xfrm>
            <a:off x="4064044" y="1360906"/>
            <a:ext cx="6050559" cy="986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2.</a:t>
            </a:r>
            <a:r>
              <a:rPr kumimoji="1" lang="zh-CN" alt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安全</a:t>
            </a:r>
            <a:endParaRPr kumimoji="1" lang="zh-CN" alt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7714270" y="820909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10" name="文本框 14"/>
          <p:cNvSpPr txBox="1"/>
          <p:nvPr/>
        </p:nvSpPr>
        <p:spPr>
          <a:xfrm>
            <a:off x="4858201" y="41776"/>
            <a:ext cx="1047082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>
                <a:solidFill>
                  <a:schemeClr val="bg1">
                    <a:lumMod val="65000"/>
                  </a:schemeClr>
                </a:solidFill>
              </a:rPr>
              <a:t>CONTENTS</a:t>
            </a:r>
          </a:p>
          <a:p>
            <a:pPr algn="ctr">
              <a:lnSpc>
                <a:spcPct val="130000"/>
              </a:lnSpc>
            </a:pPr>
            <a:r>
              <a:rPr kumimoji="1" lang="zh-CN" altLang="en-US" sz="1333" dirty="0">
                <a:solidFill>
                  <a:schemeClr val="bg1">
                    <a:lumMod val="65000"/>
                  </a:schemeClr>
                </a:solidFill>
              </a:rPr>
              <a:t>目录</a:t>
            </a:r>
          </a:p>
        </p:txBody>
      </p:sp>
      <p:sp>
        <p:nvSpPr>
          <p:cNvPr id="12" name="文本框 72"/>
          <p:cNvSpPr txBox="1"/>
          <p:nvPr/>
        </p:nvSpPr>
        <p:spPr>
          <a:xfrm>
            <a:off x="7586582" y="63775"/>
            <a:ext cx="1021433" cy="599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PART</a:t>
            </a:r>
            <a:r>
              <a:rPr kumimoji="1" lang="zh-CN" altLang="en-US" sz="13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kumimoji="1" lang="en-US" altLang="zh-CN" sz="13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TWO</a:t>
            </a:r>
          </a:p>
          <a:p>
            <a:pPr lvl="0" algn="ctr">
              <a:lnSpc>
                <a:spcPct val="130000"/>
              </a:lnSpc>
            </a:pPr>
            <a:r>
              <a:rPr kumimoji="1" lang="zh-CN" altLang="en-US" sz="1333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安全</a:t>
            </a:r>
            <a:endParaRPr kumimoji="1" lang="zh-CN" altLang="en-US" sz="1333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" name="文本框 73"/>
          <p:cNvSpPr txBox="1"/>
          <p:nvPr/>
        </p:nvSpPr>
        <p:spPr>
          <a:xfrm>
            <a:off x="8942340" y="63775"/>
            <a:ext cx="1112805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>
                <a:solidFill>
                  <a:srgbClr val="A6A6A6"/>
                </a:solidFill>
              </a:rPr>
              <a:t>PART</a:t>
            </a:r>
            <a:r>
              <a:rPr kumimoji="1" lang="zh-CN" altLang="en-US" sz="1333" dirty="0">
                <a:solidFill>
                  <a:srgbClr val="A6A6A6"/>
                </a:solidFill>
              </a:rPr>
              <a:t> </a:t>
            </a:r>
            <a:r>
              <a:rPr kumimoji="1" lang="en-US" altLang="zh-CN" sz="1333" dirty="0">
                <a:solidFill>
                  <a:srgbClr val="A6A6A6"/>
                </a:solidFill>
              </a:rPr>
              <a:t>THREE</a:t>
            </a:r>
          </a:p>
          <a:p>
            <a:pPr algn="ctr">
              <a:lnSpc>
                <a:spcPct val="130000"/>
              </a:lnSpc>
            </a:pPr>
            <a:r>
              <a:rPr kumimoji="1" lang="zh-CN" altLang="en-US" sz="1333" dirty="0" smtClean="0">
                <a:solidFill>
                  <a:srgbClr val="A6A6A6"/>
                </a:solidFill>
              </a:rPr>
              <a:t>帐篷搭建</a:t>
            </a:r>
            <a:endParaRPr kumimoji="1" lang="zh-CN" altLang="en-US" sz="1333" dirty="0">
              <a:solidFill>
                <a:srgbClr val="A6A6A6"/>
              </a:solidFill>
            </a:endParaRPr>
          </a:p>
        </p:txBody>
      </p:sp>
      <p:pic>
        <p:nvPicPr>
          <p:cNvPr id="14" name="图片 13" descr="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30" y="1360906"/>
            <a:ext cx="2785664" cy="42619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064044" y="2711873"/>
            <a:ext cx="73004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）不要单独行动，不要走路况不明的道路（尤其是半夜大家都睡了的时候）</a:t>
            </a:r>
            <a:endParaRPr lang="en-US" altLang="zh-CN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en-US" altLang="zh-CN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altLang="zh-C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）指星笔功率较大，不要用指星笔直射人眼</a:t>
            </a:r>
            <a:endParaRPr lang="en-US" altLang="zh-CN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en-US" altLang="zh-CN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64322" y="63775"/>
            <a:ext cx="1146412" cy="61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00" dirty="0" smtClean="0">
                <a:solidFill>
                  <a:srgbClr val="A6A6A6"/>
                </a:solidFill>
              </a:rPr>
              <a:t>PART  TWO</a:t>
            </a:r>
          </a:p>
          <a:p>
            <a:pPr algn="ctr">
              <a:lnSpc>
                <a:spcPct val="130000"/>
              </a:lnSpc>
            </a:pPr>
            <a:r>
              <a:rPr kumimoji="1" lang="zh-CN" altLang="en-US" sz="1300" dirty="0" smtClean="0">
                <a:solidFill>
                  <a:srgbClr val="A6A6A6"/>
                </a:solidFill>
              </a:rPr>
              <a:t>保暖</a:t>
            </a:r>
            <a:endParaRPr kumimoji="1" lang="en-US" altLang="zh-CN" sz="1300" dirty="0" smtClean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0727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87336_20111006141504120n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20" y="1637731"/>
            <a:ext cx="2961055" cy="39169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7475" y="2306470"/>
            <a:ext cx="68375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）因为观星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的地点都比较黑暗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，而我们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的视网膜神经细胞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对光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很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敏感，所以当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眼睛习惯了黑暗的环境后，切勿望向强光</a:t>
            </a:r>
            <a:r>
              <a:rPr lang="en-US" altLang="zh-C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;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否则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大家还需要花较长时间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去适应黑暗，浪费了观测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时间，更重要的是，突然望强光还可能对眼睛造成伤害。</a:t>
            </a:r>
            <a:endParaRPr lang="en-US" altLang="zh-CN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（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建议大家在晚上把手机亮度尽量调暗）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endParaRPr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文本框 14"/>
          <p:cNvSpPr txBox="1"/>
          <p:nvPr/>
        </p:nvSpPr>
        <p:spPr>
          <a:xfrm>
            <a:off x="4858201" y="41776"/>
            <a:ext cx="1047082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>
                <a:solidFill>
                  <a:schemeClr val="bg1">
                    <a:lumMod val="65000"/>
                  </a:schemeClr>
                </a:solidFill>
              </a:rPr>
              <a:t>CONTENTS</a:t>
            </a:r>
          </a:p>
          <a:p>
            <a:pPr algn="ctr">
              <a:lnSpc>
                <a:spcPct val="130000"/>
              </a:lnSpc>
            </a:pPr>
            <a:r>
              <a:rPr kumimoji="1" lang="zh-CN" altLang="en-US" sz="1333" dirty="0">
                <a:solidFill>
                  <a:schemeClr val="bg1">
                    <a:lumMod val="65000"/>
                  </a:schemeClr>
                </a:solidFill>
              </a:rPr>
              <a:t>目录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64322" y="63775"/>
            <a:ext cx="1146412" cy="61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00" dirty="0" smtClean="0">
                <a:solidFill>
                  <a:srgbClr val="A6A6A6"/>
                </a:solidFill>
              </a:rPr>
              <a:t>PART  TWO</a:t>
            </a:r>
          </a:p>
          <a:p>
            <a:pPr algn="ctr">
              <a:lnSpc>
                <a:spcPct val="130000"/>
              </a:lnSpc>
            </a:pPr>
            <a:r>
              <a:rPr kumimoji="1" lang="zh-CN" altLang="en-US" sz="1300" dirty="0" smtClean="0">
                <a:solidFill>
                  <a:srgbClr val="A6A6A6"/>
                </a:solidFill>
              </a:rPr>
              <a:t>保暖</a:t>
            </a:r>
            <a:endParaRPr kumimoji="1" lang="en-US" altLang="zh-CN" sz="1300" dirty="0" smtClean="0">
              <a:solidFill>
                <a:srgbClr val="A6A6A6"/>
              </a:solidFill>
            </a:endParaRPr>
          </a:p>
        </p:txBody>
      </p:sp>
      <p:sp>
        <p:nvSpPr>
          <p:cNvPr id="6" name="文本框 72"/>
          <p:cNvSpPr txBox="1"/>
          <p:nvPr/>
        </p:nvSpPr>
        <p:spPr>
          <a:xfrm>
            <a:off x="7586582" y="63775"/>
            <a:ext cx="1021433" cy="599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PART</a:t>
            </a:r>
            <a:r>
              <a:rPr kumimoji="1" lang="zh-CN" altLang="en-US" sz="13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kumimoji="1" lang="en-US" altLang="zh-CN" sz="13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TWO</a:t>
            </a:r>
          </a:p>
          <a:p>
            <a:pPr lvl="0" algn="ctr">
              <a:lnSpc>
                <a:spcPct val="130000"/>
              </a:lnSpc>
            </a:pPr>
            <a:r>
              <a:rPr kumimoji="1" lang="zh-CN" altLang="en-US" sz="1333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安全</a:t>
            </a:r>
            <a:endParaRPr kumimoji="1" lang="zh-CN" altLang="en-US" sz="1333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7714270" y="820909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8" name="文本框 73"/>
          <p:cNvSpPr txBox="1"/>
          <p:nvPr/>
        </p:nvSpPr>
        <p:spPr>
          <a:xfrm>
            <a:off x="8942340" y="63775"/>
            <a:ext cx="1112805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>
                <a:solidFill>
                  <a:srgbClr val="A6A6A6"/>
                </a:solidFill>
              </a:rPr>
              <a:t>PART</a:t>
            </a:r>
            <a:r>
              <a:rPr kumimoji="1" lang="zh-CN" altLang="en-US" sz="1333" dirty="0">
                <a:solidFill>
                  <a:srgbClr val="A6A6A6"/>
                </a:solidFill>
              </a:rPr>
              <a:t> </a:t>
            </a:r>
            <a:r>
              <a:rPr kumimoji="1" lang="en-US" altLang="zh-CN" sz="1333" dirty="0">
                <a:solidFill>
                  <a:srgbClr val="A6A6A6"/>
                </a:solidFill>
              </a:rPr>
              <a:t>THREE</a:t>
            </a:r>
          </a:p>
          <a:p>
            <a:pPr algn="ctr">
              <a:lnSpc>
                <a:spcPct val="130000"/>
              </a:lnSpc>
            </a:pPr>
            <a:r>
              <a:rPr kumimoji="1" lang="zh-CN" altLang="en-US" sz="1333" dirty="0" smtClean="0">
                <a:solidFill>
                  <a:srgbClr val="A6A6A6"/>
                </a:solidFill>
              </a:rPr>
              <a:t>帐篷搭建</a:t>
            </a:r>
            <a:endParaRPr kumimoji="1" lang="zh-CN" altLang="en-US" sz="1333" dirty="0">
              <a:solidFill>
                <a:srgbClr val="A6A6A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7475" y="1537029"/>
            <a:ext cx="19925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2.</a:t>
            </a:r>
            <a:r>
              <a:rPr lang="zh-CN" alt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安全</a:t>
            </a:r>
            <a:endParaRPr lang="zh-CN" alt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4"/>
          <p:cNvSpPr txBox="1"/>
          <p:nvPr/>
        </p:nvSpPr>
        <p:spPr>
          <a:xfrm>
            <a:off x="4858201" y="41776"/>
            <a:ext cx="1047082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>
                <a:solidFill>
                  <a:schemeClr val="bg1">
                    <a:lumMod val="65000"/>
                  </a:schemeClr>
                </a:solidFill>
              </a:rPr>
              <a:t>CONTENTS</a:t>
            </a:r>
          </a:p>
          <a:p>
            <a:pPr algn="ctr">
              <a:lnSpc>
                <a:spcPct val="130000"/>
              </a:lnSpc>
            </a:pPr>
            <a:r>
              <a:rPr kumimoji="1" lang="zh-CN" altLang="en-US" sz="1333" dirty="0">
                <a:solidFill>
                  <a:schemeClr val="bg1">
                    <a:lumMod val="65000"/>
                  </a:schemeClr>
                </a:solidFill>
              </a:rPr>
              <a:t>目录</a:t>
            </a:r>
          </a:p>
        </p:txBody>
      </p:sp>
      <p:pic>
        <p:nvPicPr>
          <p:cNvPr id="14" name="图片 13" descr="Q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31" y="1462392"/>
            <a:ext cx="3211939" cy="412094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132215" y="1270663"/>
            <a:ext cx="44047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3.</a:t>
            </a:r>
            <a:r>
              <a:rPr lang="zh-CN" alt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帐篷的搭建</a:t>
            </a:r>
            <a:endParaRPr lang="zh-CN" alt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64322" y="63775"/>
            <a:ext cx="1146412" cy="61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00" dirty="0" smtClean="0">
                <a:solidFill>
                  <a:srgbClr val="A6A6A6"/>
                </a:solidFill>
              </a:rPr>
              <a:t>PART  TWO</a:t>
            </a:r>
          </a:p>
          <a:p>
            <a:pPr algn="ctr">
              <a:lnSpc>
                <a:spcPct val="130000"/>
              </a:lnSpc>
            </a:pPr>
            <a:r>
              <a:rPr kumimoji="1" lang="zh-CN" altLang="en-US" sz="1300" dirty="0" smtClean="0">
                <a:solidFill>
                  <a:srgbClr val="A6A6A6"/>
                </a:solidFill>
              </a:rPr>
              <a:t>保暖</a:t>
            </a:r>
            <a:endParaRPr kumimoji="1" lang="en-US" altLang="zh-CN" sz="1300" dirty="0" smtClean="0">
              <a:solidFill>
                <a:srgbClr val="A6A6A6"/>
              </a:solidFill>
            </a:endParaRPr>
          </a:p>
        </p:txBody>
      </p:sp>
      <p:sp>
        <p:nvSpPr>
          <p:cNvPr id="18" name="文本框 73"/>
          <p:cNvSpPr txBox="1"/>
          <p:nvPr/>
        </p:nvSpPr>
        <p:spPr>
          <a:xfrm>
            <a:off x="8942340" y="63775"/>
            <a:ext cx="1112804" cy="599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PART</a:t>
            </a:r>
            <a:r>
              <a:rPr kumimoji="1" lang="zh-CN" altLang="en-US" sz="13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kumimoji="1" lang="en-US" altLang="zh-CN" sz="13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THREE</a:t>
            </a:r>
          </a:p>
          <a:p>
            <a:pPr algn="ctr">
              <a:lnSpc>
                <a:spcPct val="130000"/>
              </a:lnSpc>
            </a:pPr>
            <a:r>
              <a:rPr kumimoji="1" lang="zh-CN" altLang="en-US" sz="1333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帐篷搭建</a:t>
            </a:r>
            <a:endParaRPr kumimoji="1" lang="zh-CN" altLang="en-US" sz="1333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9" name="文本框 72"/>
          <p:cNvSpPr txBox="1"/>
          <p:nvPr/>
        </p:nvSpPr>
        <p:spPr>
          <a:xfrm>
            <a:off x="7586582" y="63775"/>
            <a:ext cx="1021433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>
                <a:solidFill>
                  <a:srgbClr val="A6A6A6"/>
                </a:solidFill>
              </a:rPr>
              <a:t>PART</a:t>
            </a:r>
            <a:r>
              <a:rPr kumimoji="1" lang="zh-CN" altLang="en-US" sz="1333" dirty="0">
                <a:solidFill>
                  <a:srgbClr val="A6A6A6"/>
                </a:solidFill>
              </a:rPr>
              <a:t> </a:t>
            </a:r>
            <a:r>
              <a:rPr kumimoji="1" lang="en-US" altLang="zh-CN" sz="1333" dirty="0" smtClean="0">
                <a:solidFill>
                  <a:srgbClr val="A6A6A6"/>
                </a:solidFill>
              </a:rPr>
              <a:t>TWO</a:t>
            </a:r>
          </a:p>
          <a:p>
            <a:pPr algn="ctr">
              <a:lnSpc>
                <a:spcPct val="130000"/>
              </a:lnSpc>
            </a:pPr>
            <a:r>
              <a:rPr kumimoji="1" lang="zh-CN" altLang="en-US" sz="1333" dirty="0" smtClean="0">
                <a:solidFill>
                  <a:srgbClr val="A6A6A6"/>
                </a:solidFill>
              </a:rPr>
              <a:t>安全</a:t>
            </a:r>
            <a:endParaRPr kumimoji="1" lang="en-US" altLang="zh-CN" sz="1333" dirty="0">
              <a:solidFill>
                <a:srgbClr val="A6A6A6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 flipV="1">
            <a:off x="9079511" y="759949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53636" y="2333767"/>
            <a:ext cx="625067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）把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帐篷的内帐平铺在地上</a:t>
            </a:r>
            <a:r>
              <a:rPr lang="en-US" altLang="zh-C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(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一般是内帐，但也有一些先把外帐支起来在钻到里面挂内帐的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，原则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是要穿帐竿的那层</a:t>
            </a:r>
            <a:r>
              <a:rPr lang="en-US" altLang="zh-C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</a:t>
            </a:r>
          </a:p>
          <a:p>
            <a:endParaRPr lang="en-US" altLang="zh-CN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altLang="zh-C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）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把折叠的帐杆取出来，一节节拉直，接成一根长杆，按照说明书上的说法穿进帐篷上面的帐杆套里，常见帐篷是十字穿法。 </a:t>
            </a:r>
            <a:endParaRPr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23" name="图片 22" descr="步骤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515" y="1630672"/>
            <a:ext cx="4762500" cy="3162300"/>
          </a:xfrm>
          <a:prstGeom prst="rect">
            <a:avLst/>
          </a:prstGeom>
        </p:spPr>
      </p:pic>
      <p:pic>
        <p:nvPicPr>
          <p:cNvPr id="24" name="图片 23" descr="步骤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644" y="3087492"/>
            <a:ext cx="47625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72335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4"/>
          <p:cNvSpPr txBox="1"/>
          <p:nvPr/>
        </p:nvSpPr>
        <p:spPr>
          <a:xfrm>
            <a:off x="4858201" y="41776"/>
            <a:ext cx="1047082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>
                <a:solidFill>
                  <a:schemeClr val="bg1">
                    <a:lumMod val="65000"/>
                  </a:schemeClr>
                </a:solidFill>
              </a:rPr>
              <a:t>CONTENTS</a:t>
            </a:r>
          </a:p>
          <a:p>
            <a:pPr algn="ctr">
              <a:lnSpc>
                <a:spcPct val="130000"/>
              </a:lnSpc>
            </a:pPr>
            <a:r>
              <a:rPr kumimoji="1" lang="zh-CN" altLang="en-US" sz="1333" dirty="0">
                <a:solidFill>
                  <a:schemeClr val="bg1">
                    <a:lumMod val="65000"/>
                  </a:schemeClr>
                </a:solidFill>
              </a:rPr>
              <a:t>目录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32215" y="1270663"/>
            <a:ext cx="44047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3.</a:t>
            </a:r>
            <a:r>
              <a:rPr lang="zh-CN" alt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帐篷的搭建</a:t>
            </a:r>
            <a:endParaRPr lang="zh-CN" alt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64322" y="63775"/>
            <a:ext cx="1146412" cy="61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00" dirty="0" smtClean="0">
                <a:solidFill>
                  <a:srgbClr val="A6A6A6"/>
                </a:solidFill>
              </a:rPr>
              <a:t>PART  TWO</a:t>
            </a:r>
          </a:p>
          <a:p>
            <a:pPr algn="ctr">
              <a:lnSpc>
                <a:spcPct val="130000"/>
              </a:lnSpc>
            </a:pPr>
            <a:r>
              <a:rPr kumimoji="1" lang="zh-CN" altLang="en-US" sz="1300" dirty="0" smtClean="0">
                <a:solidFill>
                  <a:srgbClr val="A6A6A6"/>
                </a:solidFill>
              </a:rPr>
              <a:t>保暖</a:t>
            </a:r>
            <a:endParaRPr kumimoji="1" lang="en-US" altLang="zh-CN" sz="1300" dirty="0" smtClean="0">
              <a:solidFill>
                <a:srgbClr val="A6A6A6"/>
              </a:solidFill>
            </a:endParaRPr>
          </a:p>
        </p:txBody>
      </p:sp>
      <p:sp>
        <p:nvSpPr>
          <p:cNvPr id="18" name="文本框 73"/>
          <p:cNvSpPr txBox="1"/>
          <p:nvPr/>
        </p:nvSpPr>
        <p:spPr>
          <a:xfrm>
            <a:off x="8942340" y="63775"/>
            <a:ext cx="1112804" cy="599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PART</a:t>
            </a:r>
            <a:r>
              <a:rPr kumimoji="1" lang="zh-CN" altLang="en-US" sz="13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kumimoji="1" lang="en-US" altLang="zh-CN" sz="13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THREE</a:t>
            </a:r>
          </a:p>
          <a:p>
            <a:pPr algn="ctr">
              <a:lnSpc>
                <a:spcPct val="130000"/>
              </a:lnSpc>
            </a:pPr>
            <a:r>
              <a:rPr kumimoji="1" lang="zh-CN" altLang="en-US" sz="1333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帐篷搭建</a:t>
            </a:r>
            <a:endParaRPr kumimoji="1" lang="zh-CN" altLang="en-US" sz="1333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9" name="文本框 72"/>
          <p:cNvSpPr txBox="1"/>
          <p:nvPr/>
        </p:nvSpPr>
        <p:spPr>
          <a:xfrm>
            <a:off x="7586582" y="63775"/>
            <a:ext cx="1021433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>
                <a:solidFill>
                  <a:srgbClr val="A6A6A6"/>
                </a:solidFill>
              </a:rPr>
              <a:t>PART</a:t>
            </a:r>
            <a:r>
              <a:rPr kumimoji="1" lang="zh-CN" altLang="en-US" sz="1333" dirty="0">
                <a:solidFill>
                  <a:srgbClr val="A6A6A6"/>
                </a:solidFill>
              </a:rPr>
              <a:t> </a:t>
            </a:r>
            <a:r>
              <a:rPr kumimoji="1" lang="en-US" altLang="zh-CN" sz="1333" dirty="0" smtClean="0">
                <a:solidFill>
                  <a:srgbClr val="A6A6A6"/>
                </a:solidFill>
              </a:rPr>
              <a:t>TWO</a:t>
            </a:r>
          </a:p>
          <a:p>
            <a:pPr algn="ctr">
              <a:lnSpc>
                <a:spcPct val="130000"/>
              </a:lnSpc>
            </a:pPr>
            <a:r>
              <a:rPr kumimoji="1" lang="zh-CN" altLang="en-US" sz="1333" dirty="0" smtClean="0">
                <a:solidFill>
                  <a:srgbClr val="A6A6A6"/>
                </a:solidFill>
              </a:rPr>
              <a:t>安全</a:t>
            </a:r>
            <a:endParaRPr kumimoji="1" lang="en-US" altLang="zh-CN" sz="1333" dirty="0">
              <a:solidFill>
                <a:srgbClr val="A6A6A6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 flipV="1">
            <a:off x="9079511" y="759949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77000" y="2040104"/>
            <a:ext cx="66191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）两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根杆都穿好后。把每根杆的一头插进帐篷角上的小孔里，然后两个人同时拿住活动的两个头，把杆网里顶，让帐篷拱起来，一直到能把这边的头也插进小孔里，插进去后，帐篷的形状就成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了</a:t>
            </a:r>
            <a:endParaRPr lang="en-US" altLang="zh-CN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en-US" altLang="zh-CN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altLang="zh-C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）然后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选好门的方向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，用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地钉，钩住四角的环插进土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里，把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帐篷固定在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地上。要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让帐底伸展开，整个帐篷紧绷绷的。</a:t>
            </a:r>
            <a:endParaRPr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1" name="图片 10" descr="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65" y="1461733"/>
            <a:ext cx="3044102" cy="4297624"/>
          </a:xfrm>
          <a:prstGeom prst="rect">
            <a:avLst/>
          </a:prstGeom>
        </p:spPr>
      </p:pic>
      <p:pic>
        <p:nvPicPr>
          <p:cNvPr id="12" name="图片 11" descr="步骤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544" y="1809750"/>
            <a:ext cx="4762500" cy="3238500"/>
          </a:xfrm>
          <a:prstGeom prst="rect">
            <a:avLst/>
          </a:prstGeom>
        </p:spPr>
      </p:pic>
      <p:pic>
        <p:nvPicPr>
          <p:cNvPr id="13" name="图片 12" descr="步骤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484" y="2609997"/>
            <a:ext cx="47625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72335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4"/>
          <p:cNvSpPr txBox="1"/>
          <p:nvPr/>
        </p:nvSpPr>
        <p:spPr>
          <a:xfrm>
            <a:off x="4858201" y="41776"/>
            <a:ext cx="1047082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>
                <a:solidFill>
                  <a:schemeClr val="bg1">
                    <a:lumMod val="65000"/>
                  </a:schemeClr>
                </a:solidFill>
              </a:rPr>
              <a:t>CONTENTS</a:t>
            </a:r>
          </a:p>
          <a:p>
            <a:pPr algn="ctr">
              <a:lnSpc>
                <a:spcPct val="130000"/>
              </a:lnSpc>
            </a:pPr>
            <a:r>
              <a:rPr kumimoji="1" lang="zh-CN" altLang="en-US" sz="1333" dirty="0">
                <a:solidFill>
                  <a:schemeClr val="bg1">
                    <a:lumMod val="65000"/>
                  </a:schemeClr>
                </a:solidFill>
              </a:rPr>
              <a:t>目录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32215" y="1270663"/>
            <a:ext cx="44047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3.</a:t>
            </a:r>
            <a:r>
              <a:rPr lang="zh-CN" alt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帐篷的搭建</a:t>
            </a:r>
            <a:endParaRPr lang="zh-CN" alt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64322" y="63775"/>
            <a:ext cx="1146412" cy="61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00" dirty="0" smtClean="0">
                <a:solidFill>
                  <a:srgbClr val="A6A6A6"/>
                </a:solidFill>
              </a:rPr>
              <a:t>PART  TWO</a:t>
            </a:r>
          </a:p>
          <a:p>
            <a:pPr algn="ctr">
              <a:lnSpc>
                <a:spcPct val="130000"/>
              </a:lnSpc>
            </a:pPr>
            <a:r>
              <a:rPr kumimoji="1" lang="zh-CN" altLang="en-US" sz="1300" dirty="0" smtClean="0">
                <a:solidFill>
                  <a:srgbClr val="A6A6A6"/>
                </a:solidFill>
              </a:rPr>
              <a:t>保暖</a:t>
            </a:r>
            <a:endParaRPr kumimoji="1" lang="en-US" altLang="zh-CN" sz="1300" dirty="0" smtClean="0">
              <a:solidFill>
                <a:srgbClr val="A6A6A6"/>
              </a:solidFill>
            </a:endParaRPr>
          </a:p>
        </p:txBody>
      </p:sp>
      <p:sp>
        <p:nvSpPr>
          <p:cNvPr id="18" name="文本框 73"/>
          <p:cNvSpPr txBox="1"/>
          <p:nvPr/>
        </p:nvSpPr>
        <p:spPr>
          <a:xfrm>
            <a:off x="8942340" y="63775"/>
            <a:ext cx="1112804" cy="599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PART</a:t>
            </a:r>
            <a:r>
              <a:rPr kumimoji="1" lang="zh-CN" altLang="en-US" sz="13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kumimoji="1" lang="en-US" altLang="zh-CN" sz="13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THREE</a:t>
            </a:r>
          </a:p>
          <a:p>
            <a:pPr algn="ctr">
              <a:lnSpc>
                <a:spcPct val="130000"/>
              </a:lnSpc>
            </a:pPr>
            <a:r>
              <a:rPr kumimoji="1" lang="zh-CN" altLang="en-US" sz="1333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帐篷搭建</a:t>
            </a:r>
            <a:endParaRPr kumimoji="1" lang="zh-CN" altLang="en-US" sz="1333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9" name="文本框 72"/>
          <p:cNvSpPr txBox="1"/>
          <p:nvPr/>
        </p:nvSpPr>
        <p:spPr>
          <a:xfrm>
            <a:off x="7586582" y="63775"/>
            <a:ext cx="1021433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333" dirty="0">
                <a:solidFill>
                  <a:srgbClr val="A6A6A6"/>
                </a:solidFill>
              </a:rPr>
              <a:t>PART</a:t>
            </a:r>
            <a:r>
              <a:rPr kumimoji="1" lang="zh-CN" altLang="en-US" sz="1333" dirty="0">
                <a:solidFill>
                  <a:srgbClr val="A6A6A6"/>
                </a:solidFill>
              </a:rPr>
              <a:t> </a:t>
            </a:r>
            <a:r>
              <a:rPr kumimoji="1" lang="en-US" altLang="zh-CN" sz="1333" dirty="0" smtClean="0">
                <a:solidFill>
                  <a:srgbClr val="A6A6A6"/>
                </a:solidFill>
              </a:rPr>
              <a:t>TWO</a:t>
            </a:r>
          </a:p>
          <a:p>
            <a:pPr algn="ctr">
              <a:lnSpc>
                <a:spcPct val="130000"/>
              </a:lnSpc>
            </a:pPr>
            <a:r>
              <a:rPr kumimoji="1" lang="zh-CN" altLang="en-US" sz="1333" dirty="0" smtClean="0">
                <a:solidFill>
                  <a:srgbClr val="A6A6A6"/>
                </a:solidFill>
              </a:rPr>
              <a:t>安全</a:t>
            </a:r>
            <a:endParaRPr kumimoji="1" lang="en-US" altLang="zh-CN" sz="1333" dirty="0">
              <a:solidFill>
                <a:srgbClr val="A6A6A6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 flipV="1">
            <a:off x="9079511" y="759949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53636" y="2333767"/>
            <a:ext cx="62506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）然后开始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挂外帐，把外帐打开，蒙在内帐上，要注意内帐、外帐的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门要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朝一个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方向，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四个角挂在内帐的四个角上</a:t>
            </a:r>
            <a:r>
              <a:rPr lang="en-US" altLang="zh-C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(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在插帐杆的位置附近，你可以找到挂的地方</a:t>
            </a:r>
            <a:r>
              <a:rPr lang="en-US" altLang="zh-C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</a:t>
            </a:r>
            <a:r>
              <a:rPr lang="zh-CN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，也有的是把外帐的四个角也用地钉钉在内帐四角附近，看看外帐是否还有挂环可以钉地钉，要让外帐也紧绷绷的，和内帐没有贴着的地方</a:t>
            </a:r>
            <a:endParaRPr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2" name="图片 11" descr="J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13" y="1519560"/>
            <a:ext cx="3068893" cy="4285397"/>
          </a:xfrm>
          <a:prstGeom prst="rect">
            <a:avLst/>
          </a:prstGeom>
        </p:spPr>
      </p:pic>
      <p:pic>
        <p:nvPicPr>
          <p:cNvPr id="13" name="图片 12" descr="步骤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544" y="1871662"/>
            <a:ext cx="4762500" cy="3114675"/>
          </a:xfrm>
          <a:prstGeom prst="rect">
            <a:avLst/>
          </a:prstGeom>
        </p:spPr>
      </p:pic>
      <p:pic>
        <p:nvPicPr>
          <p:cNvPr id="15" name="图片 14" descr="步骤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810" y="2864751"/>
            <a:ext cx="47625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72335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自定义 97">
      <a:dk1>
        <a:srgbClr val="103154"/>
      </a:dk1>
      <a:lt1>
        <a:srgbClr val="FFFFFF"/>
      </a:lt1>
      <a:dk2>
        <a:srgbClr val="FF7F01"/>
      </a:dk2>
      <a:lt2>
        <a:srgbClr val="0096FF"/>
      </a:lt2>
      <a:accent1>
        <a:srgbClr val="00BFC3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Century Gothic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purl.org/dc/dcmitype/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sharepoint/v3/field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1272</TotalTime>
  <Words>551</Words>
  <Application>Microsoft Office PowerPoint</Application>
  <PresentationFormat>自定义</PresentationFormat>
  <Paragraphs>74</Paragraphs>
  <Slides>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8" baseType="lpstr">
      <vt:lpstr>Office Theme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 PLUS</dc:creator>
  <cp:keywords/>
  <dc:description/>
  <cp:lastModifiedBy>Sky123.Org</cp:lastModifiedBy>
  <cp:revision>145</cp:revision>
  <dcterms:created xsi:type="dcterms:W3CDTF">2010-04-12T23:12:02Z</dcterms:created>
  <dcterms:modified xsi:type="dcterms:W3CDTF">2015-11-05T15:30:20Z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